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96" r:id="rId34"/>
    <p:sldId id="288" r:id="rId35"/>
    <p:sldId id="289" r:id="rId36"/>
    <p:sldId id="290" r:id="rId37"/>
    <p:sldId id="291" r:id="rId38"/>
    <p:sldId id="293" r:id="rId39"/>
    <p:sldId id="292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1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7" r:id="rId5"/>
    <p:sldLayoutId id="2147483781" r:id="rId6"/>
    <p:sldLayoutId id="2147483782" r:id="rId7"/>
    <p:sldLayoutId id="2147483783" r:id="rId8"/>
    <p:sldLayoutId id="2147483786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dZD39-wGvQ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OkB-_ck4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63FF7C-BCE4-419D-9C3F-41EC23EA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860C7B-C231-4C73-B846-9641A2720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473EB-7E6C-4665-BB33-C72094C27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to Unity3D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4F0894-1628-4AFD-9814-EC528D2BD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30232"/>
          <a:stretch/>
        </p:blipFill>
        <p:spPr>
          <a:xfrm>
            <a:off x="6057901" y="10"/>
            <a:ext cx="6134099" cy="6857989"/>
          </a:xfrm>
          <a:custGeom>
            <a:avLst/>
            <a:gdLst/>
            <a:ahLst/>
            <a:cxnLst/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0A57368-014F-41F3-B5AF-E1701430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7620"/>
            <a:ext cx="11576868" cy="2500379"/>
          </a:xfrm>
          <a:custGeom>
            <a:avLst/>
            <a:gdLst>
              <a:gd name="connsiteX0" fmla="*/ 0 w 11576868"/>
              <a:gd name="connsiteY0" fmla="*/ 0 h 2500379"/>
              <a:gd name="connsiteX1" fmla="*/ 949598 w 11576868"/>
              <a:gd name="connsiteY1" fmla="*/ 0 h 2500379"/>
              <a:gd name="connsiteX2" fmla="*/ 2713710 w 11576868"/>
              <a:gd name="connsiteY2" fmla="*/ 0 h 2500379"/>
              <a:gd name="connsiteX3" fmla="*/ 3638550 w 11576868"/>
              <a:gd name="connsiteY3" fmla="*/ 0 h 2500379"/>
              <a:gd name="connsiteX4" fmla="*/ 4302399 w 11576868"/>
              <a:gd name="connsiteY4" fmla="*/ 0 h 2500379"/>
              <a:gd name="connsiteX5" fmla="*/ 8772860 w 11576868"/>
              <a:gd name="connsiteY5" fmla="*/ 0 h 2500379"/>
              <a:gd name="connsiteX6" fmla="*/ 8772860 w 11576868"/>
              <a:gd name="connsiteY6" fmla="*/ 1898 h 2500379"/>
              <a:gd name="connsiteX7" fmla="*/ 8847928 w 11576868"/>
              <a:gd name="connsiteY7" fmla="*/ 0 h 2500379"/>
              <a:gd name="connsiteX8" fmla="*/ 11574871 w 11576868"/>
              <a:gd name="connsiteY8" fmla="*/ 2460835 h 2500379"/>
              <a:gd name="connsiteX9" fmla="*/ 11576868 w 11576868"/>
              <a:gd name="connsiteY9" fmla="*/ 2500379 h 2500379"/>
              <a:gd name="connsiteX10" fmla="*/ 0 w 11576868"/>
              <a:gd name="connsiteY10" fmla="*/ 2500379 h 2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76868" h="2500379">
                <a:moveTo>
                  <a:pt x="0" y="0"/>
                </a:moveTo>
                <a:lnTo>
                  <a:pt x="949598" y="0"/>
                </a:lnTo>
                <a:lnTo>
                  <a:pt x="2713710" y="0"/>
                </a:lnTo>
                <a:lnTo>
                  <a:pt x="3638550" y="0"/>
                </a:lnTo>
                <a:lnTo>
                  <a:pt x="4302399" y="0"/>
                </a:lnTo>
                <a:lnTo>
                  <a:pt x="8772860" y="0"/>
                </a:lnTo>
                <a:lnTo>
                  <a:pt x="8772860" y="1898"/>
                </a:lnTo>
                <a:lnTo>
                  <a:pt x="8847928" y="0"/>
                </a:lnTo>
                <a:cubicBezTo>
                  <a:pt x="10267176" y="0"/>
                  <a:pt x="11434500" y="1078620"/>
                  <a:pt x="11574871" y="2460835"/>
                </a:cubicBezTo>
                <a:lnTo>
                  <a:pt x="11576868" y="2500379"/>
                </a:lnTo>
                <a:lnTo>
                  <a:pt x="0" y="250037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6AEE-4929-4A51-89B7-B4AA5832C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74" y="4913194"/>
            <a:ext cx="5104844" cy="1132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Presented by: Vinh T. Nguyen, PhD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2BD8F-309B-44AD-9F97-5037698B29AD}"/>
              </a:ext>
            </a:extLst>
          </p:cNvPr>
          <p:cNvSpPr txBox="1"/>
          <p:nvPr/>
        </p:nvSpPr>
        <p:spPr>
          <a:xfrm>
            <a:off x="6057900" y="6172192"/>
            <a:ext cx="6134099" cy="68579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Monday, Oct 19, 2020, Texas Tech University</a:t>
            </a:r>
          </a:p>
        </p:txBody>
      </p:sp>
    </p:spTree>
    <p:extLst>
      <p:ext uri="{BB962C8B-B14F-4D97-AF65-F5344CB8AC3E}">
        <p14:creationId xmlns:p14="http://schemas.microsoft.com/office/powerpoint/2010/main" val="23509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on VR/AR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3047B7A-B714-4A88-9482-A8927577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86" y="1724649"/>
            <a:ext cx="3132558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6B2B0F8-1772-4080-99FB-DB92FEF4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49" y="1724649"/>
            <a:ext cx="3451173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7FBD3E-DDD8-4E33-90DA-E890E573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50" y="4232855"/>
            <a:ext cx="6781693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23E443-105F-4FBB-9191-3A79AC70B376}"/>
              </a:ext>
            </a:extLst>
          </p:cNvPr>
          <p:cNvSpPr txBox="1"/>
          <p:nvPr/>
        </p:nvSpPr>
        <p:spPr>
          <a:xfrm>
            <a:off x="207673" y="2290257"/>
            <a:ext cx="3318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Technologies used: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A-Frame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AR.js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Speech synthesis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Mixamo.com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Blockly</a:t>
            </a:r>
          </a:p>
        </p:txBody>
      </p:sp>
    </p:spTree>
    <p:extLst>
      <p:ext uri="{BB962C8B-B14F-4D97-AF65-F5344CB8AC3E}">
        <p14:creationId xmlns:p14="http://schemas.microsoft.com/office/powerpoint/2010/main" val="165010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00DF-5740-4158-A18A-04DC5832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ecosystems of AR/VR</a:t>
            </a:r>
          </a:p>
        </p:txBody>
      </p:sp>
      <p:pic>
        <p:nvPicPr>
          <p:cNvPr id="4098" name="Picture 2" descr="Mozilla's Web-Based VR Platform Hubs Adds Discord Support – VRFocus">
            <a:extLst>
              <a:ext uri="{FF2B5EF4-FFF2-40B4-BE49-F238E27FC236}">
                <a16:creationId xmlns:a16="http://schemas.microsoft.com/office/drawing/2014/main" id="{68BF0379-DF33-4463-A321-AB33D6DE3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0" y="2236229"/>
            <a:ext cx="5718136" cy="334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AR And VR: Which Is More Important To Emerging Businesses?">
            <a:extLst>
              <a:ext uri="{FF2B5EF4-FFF2-40B4-BE49-F238E27FC236}">
                <a16:creationId xmlns:a16="http://schemas.microsoft.com/office/drawing/2014/main" id="{C3B75B2C-5A2E-4B84-BDA6-8B6F95F8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13" y="2236229"/>
            <a:ext cx="5319307" cy="334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8BEAF1-68F6-4844-BA8C-93226F04D21D}"/>
              </a:ext>
            </a:extLst>
          </p:cNvPr>
          <p:cNvSpPr txBox="1"/>
          <p:nvPr/>
        </p:nvSpPr>
        <p:spPr>
          <a:xfrm>
            <a:off x="1594734" y="1688839"/>
            <a:ext cx="262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Web-based VR/AR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60521-6CD2-4CDD-87ED-E303FE20030F}"/>
              </a:ext>
            </a:extLst>
          </p:cNvPr>
          <p:cNvSpPr txBox="1"/>
          <p:nvPr/>
        </p:nvSpPr>
        <p:spPr>
          <a:xfrm>
            <a:off x="8163408" y="1688838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In-app VR/AR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40C10-59A7-4018-8CE3-040A186D15AC}"/>
              </a:ext>
            </a:extLst>
          </p:cNvPr>
          <p:cNvSpPr txBox="1"/>
          <p:nvPr/>
        </p:nvSpPr>
        <p:spPr>
          <a:xfrm>
            <a:off x="1299332" y="5691298"/>
            <a:ext cx="321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Accessible to everyone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5B18C-8718-4987-B12C-529B3011BB9E}"/>
              </a:ext>
            </a:extLst>
          </p:cNvPr>
          <p:cNvSpPr txBox="1"/>
          <p:nvPr/>
        </p:nvSpPr>
        <p:spPr>
          <a:xfrm>
            <a:off x="7540640" y="5691298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Bring user experiences</a:t>
            </a:r>
          </a:p>
        </p:txBody>
      </p:sp>
    </p:spTree>
    <p:extLst>
      <p:ext uri="{BB962C8B-B14F-4D97-AF65-F5344CB8AC3E}">
        <p14:creationId xmlns:p14="http://schemas.microsoft.com/office/powerpoint/2010/main" val="261806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EF2-346C-45BB-A16F-3B31BBBB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5B2D6-6094-45C0-B7BE-FFFD6379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make a more interesting project?</a:t>
            </a:r>
          </a:p>
          <a:p>
            <a:r>
              <a:rPr lang="en-US" dirty="0"/>
              <a:t>Take advantage of many existing work?</a:t>
            </a:r>
          </a:p>
          <a:p>
            <a:r>
              <a:rPr lang="en-US" dirty="0"/>
              <a:t>Have more experiences in AR/VR?</a:t>
            </a:r>
          </a:p>
          <a:p>
            <a:r>
              <a:rPr lang="en-US" dirty="0"/>
              <a:t>Lessen time taken for a complicated project?</a:t>
            </a:r>
          </a:p>
        </p:txBody>
      </p:sp>
    </p:spTree>
    <p:extLst>
      <p:ext uri="{BB962C8B-B14F-4D97-AF65-F5344CB8AC3E}">
        <p14:creationId xmlns:p14="http://schemas.microsoft.com/office/powerpoint/2010/main" val="411110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0768-288F-49F5-A8BA-28743B54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Project 1 (web-based)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11ACB-E779-4777-9D49-A9B29AAA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57" y="1918478"/>
            <a:ext cx="4681842" cy="473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AEECF-5DDB-4CFB-8CFB-10AFB34C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6" y="4458115"/>
            <a:ext cx="6258293" cy="66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47A1D-AAC9-46AB-89E8-971A3781E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36" y="1918479"/>
            <a:ext cx="6273642" cy="228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5B8ABA-58C6-4603-BA51-8BE6CD666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7" y="5382243"/>
            <a:ext cx="6273642" cy="116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591678-04DE-492F-88E1-4E448DE29725}"/>
              </a:ext>
            </a:extLst>
          </p:cNvPr>
          <p:cNvSpPr txBox="1"/>
          <p:nvPr/>
        </p:nvSpPr>
        <p:spPr>
          <a:xfrm>
            <a:off x="1583981" y="3749619"/>
            <a:ext cx="8557407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Too much effort to manage every single piece of codes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</a:rPr>
              <a:t>and error prone</a:t>
            </a:r>
          </a:p>
        </p:txBody>
      </p:sp>
    </p:spTree>
    <p:extLst>
      <p:ext uri="{BB962C8B-B14F-4D97-AF65-F5344CB8AC3E}">
        <p14:creationId xmlns:p14="http://schemas.microsoft.com/office/powerpoint/2010/main" val="7115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8539-D1DD-464C-AC38-9BA39D7F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Unity3D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7FFE59-8106-4D42-8413-602E73D2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you to think of it as a tool/software to accelerate making VR/AR apps with plenty of available components</a:t>
            </a:r>
          </a:p>
          <a:p>
            <a:r>
              <a:rPr lang="en-US" dirty="0"/>
              <a:t>The basic idea of creating VR/AR is the same with web-based VR/AR</a:t>
            </a:r>
          </a:p>
          <a:p>
            <a:r>
              <a:rPr lang="en-US" dirty="0"/>
              <a:t>It helps you to manage and organize the codes and assets in a structural way.</a:t>
            </a:r>
          </a:p>
        </p:txBody>
      </p:sp>
    </p:spTree>
    <p:extLst>
      <p:ext uri="{BB962C8B-B14F-4D97-AF65-F5344CB8AC3E}">
        <p14:creationId xmlns:p14="http://schemas.microsoft.com/office/powerpoint/2010/main" val="353387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755-D50D-4870-BCB7-E8655F61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Unity3D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34E0-DB93-4E29-9C7B-EC1E3362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5E1E4-E893-4391-AAE2-E73D336A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3" y="1592095"/>
            <a:ext cx="11406434" cy="5074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1CD0E-6CFB-4D16-ABFE-DEC51EFFA0DE}"/>
              </a:ext>
            </a:extLst>
          </p:cNvPr>
          <p:cNvSpPr txBox="1"/>
          <p:nvPr/>
        </p:nvSpPr>
        <p:spPr>
          <a:xfrm>
            <a:off x="1362740" y="3136769"/>
            <a:ext cx="3337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6F69-CCEB-415A-A347-23643ECFA15E}"/>
              </a:ext>
            </a:extLst>
          </p:cNvPr>
          <p:cNvSpPr txBox="1"/>
          <p:nvPr/>
        </p:nvSpPr>
        <p:spPr>
          <a:xfrm>
            <a:off x="5999091" y="3820678"/>
            <a:ext cx="33214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2EB9-B491-449F-9490-E671232DF1E9}"/>
              </a:ext>
            </a:extLst>
          </p:cNvPr>
          <p:cNvSpPr txBox="1"/>
          <p:nvPr/>
        </p:nvSpPr>
        <p:spPr>
          <a:xfrm>
            <a:off x="10653242" y="3702670"/>
            <a:ext cx="34977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4757B-C4DA-4F4D-AAF7-EC3CD5078032}"/>
              </a:ext>
            </a:extLst>
          </p:cNvPr>
          <p:cNvSpPr txBox="1"/>
          <p:nvPr/>
        </p:nvSpPr>
        <p:spPr>
          <a:xfrm>
            <a:off x="5004028" y="5512324"/>
            <a:ext cx="3465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7529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077242-B9C7-4E77-AE60-00FA8D17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85" y="989384"/>
            <a:ext cx="3657600" cy="567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01409-D725-4845-91F4-CDCAF41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with Unity3D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25DC-6398-4B50-9FF6-4BF7F2D35878}"/>
              </a:ext>
            </a:extLst>
          </p:cNvPr>
          <p:cNvSpPr txBox="1"/>
          <p:nvPr/>
        </p:nvSpPr>
        <p:spPr>
          <a:xfrm>
            <a:off x="10076385" y="5574963"/>
            <a:ext cx="3337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B9E72-50A6-472E-890D-3F16CC27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5" y="2058095"/>
            <a:ext cx="7391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995495-EBD9-4F71-A186-81CB718A90EB}"/>
              </a:ext>
            </a:extLst>
          </p:cNvPr>
          <p:cNvCxnSpPr/>
          <p:nvPr/>
        </p:nvCxnSpPr>
        <p:spPr>
          <a:xfrm flipV="1">
            <a:off x="1663430" y="1919672"/>
            <a:ext cx="7130374" cy="1718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55AE6-D2E5-4D09-B1A6-3411FE452B9F}"/>
              </a:ext>
            </a:extLst>
          </p:cNvPr>
          <p:cNvCxnSpPr>
            <a:cxnSpLocks/>
          </p:cNvCxnSpPr>
          <p:nvPr/>
        </p:nvCxnSpPr>
        <p:spPr>
          <a:xfrm flipV="1">
            <a:off x="1663430" y="3148553"/>
            <a:ext cx="7254327" cy="1487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2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79E23-47E6-42C1-B625-E2DEA26E1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21" y="671107"/>
            <a:ext cx="3714750" cy="593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01409-D725-4845-91F4-CDCAF41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with Unity3D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25DC-6398-4B50-9FF6-4BF7F2D35878}"/>
              </a:ext>
            </a:extLst>
          </p:cNvPr>
          <p:cNvSpPr txBox="1"/>
          <p:nvPr/>
        </p:nvSpPr>
        <p:spPr>
          <a:xfrm>
            <a:off x="9905787" y="6186893"/>
            <a:ext cx="34977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B9E72-50A6-472E-890D-3F16CC27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5" y="2058095"/>
            <a:ext cx="7391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55AE6-D2E5-4D09-B1A6-3411FE452B9F}"/>
              </a:ext>
            </a:extLst>
          </p:cNvPr>
          <p:cNvCxnSpPr>
            <a:cxnSpLocks/>
          </p:cNvCxnSpPr>
          <p:nvPr/>
        </p:nvCxnSpPr>
        <p:spPr>
          <a:xfrm flipV="1">
            <a:off x="2235521" y="2058095"/>
            <a:ext cx="6052445" cy="18384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58D5DD-A5DC-460C-869E-F8F3D62DF957}"/>
              </a:ext>
            </a:extLst>
          </p:cNvPr>
          <p:cNvCxnSpPr>
            <a:cxnSpLocks/>
          </p:cNvCxnSpPr>
          <p:nvPr/>
        </p:nvCxnSpPr>
        <p:spPr>
          <a:xfrm flipV="1">
            <a:off x="4073480" y="2271860"/>
            <a:ext cx="4214486" cy="15666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AEE883-D601-472A-B7FC-0AE6DC4EA77C}"/>
              </a:ext>
            </a:extLst>
          </p:cNvPr>
          <p:cNvCxnSpPr>
            <a:cxnSpLocks/>
          </p:cNvCxnSpPr>
          <p:nvPr/>
        </p:nvCxnSpPr>
        <p:spPr>
          <a:xfrm flipV="1">
            <a:off x="5759777" y="3761295"/>
            <a:ext cx="2528189" cy="1352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79E23-47E6-42C1-B625-E2DEA26E1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21" y="671107"/>
            <a:ext cx="3714750" cy="593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01409-D725-4845-91F4-CDCAF41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with Unity3D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25DC-6398-4B50-9FF6-4BF7F2D35878}"/>
              </a:ext>
            </a:extLst>
          </p:cNvPr>
          <p:cNvSpPr txBox="1"/>
          <p:nvPr/>
        </p:nvSpPr>
        <p:spPr>
          <a:xfrm>
            <a:off x="9905787" y="6186893"/>
            <a:ext cx="34977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89A56-BB15-47DC-90C5-660C1A2D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15" y="1820832"/>
            <a:ext cx="4681842" cy="473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F10066-F44E-4415-8580-661277BC4632}"/>
              </a:ext>
            </a:extLst>
          </p:cNvPr>
          <p:cNvCxnSpPr>
            <a:cxnSpLocks/>
          </p:cNvCxnSpPr>
          <p:nvPr/>
        </p:nvCxnSpPr>
        <p:spPr>
          <a:xfrm>
            <a:off x="3861881" y="2198451"/>
            <a:ext cx="5262664" cy="37548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1409-D725-4845-91F4-CDCAF41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with Unity3D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89A56-BB15-47DC-90C5-660C1A2D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3" y="1820831"/>
            <a:ext cx="4681842" cy="473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1C9B9-D475-482F-8E70-EEE1B941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973" y="1811102"/>
            <a:ext cx="4293865" cy="473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47185DF-AD05-4918-93F6-A5996C14D4A3}"/>
              </a:ext>
            </a:extLst>
          </p:cNvPr>
          <p:cNvSpPr/>
          <p:nvPr/>
        </p:nvSpPr>
        <p:spPr>
          <a:xfrm>
            <a:off x="5929460" y="3978111"/>
            <a:ext cx="933253" cy="490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7EC-E9D6-4FAC-B91C-2B21B7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6F98D-CC69-43CB-9D89-BE5D79D2C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885" y="1573266"/>
            <a:ext cx="9914859" cy="469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90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755-D50D-4870-BCB7-E8655F61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Unity3D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34E0-DB93-4E29-9C7B-EC1E3362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5E1E4-E893-4391-AAE2-E73D336A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3" y="1592095"/>
            <a:ext cx="11406434" cy="5074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1CD0E-6CFB-4D16-ABFE-DEC51EFFA0DE}"/>
              </a:ext>
            </a:extLst>
          </p:cNvPr>
          <p:cNvSpPr txBox="1"/>
          <p:nvPr/>
        </p:nvSpPr>
        <p:spPr>
          <a:xfrm>
            <a:off x="1362740" y="3136769"/>
            <a:ext cx="3337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6F69-CCEB-415A-A347-23643ECFA15E}"/>
              </a:ext>
            </a:extLst>
          </p:cNvPr>
          <p:cNvSpPr txBox="1"/>
          <p:nvPr/>
        </p:nvSpPr>
        <p:spPr>
          <a:xfrm>
            <a:off x="5999091" y="3820678"/>
            <a:ext cx="33214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2EB9-B491-449F-9490-E671232DF1E9}"/>
              </a:ext>
            </a:extLst>
          </p:cNvPr>
          <p:cNvSpPr txBox="1"/>
          <p:nvPr/>
        </p:nvSpPr>
        <p:spPr>
          <a:xfrm>
            <a:off x="10653242" y="3702670"/>
            <a:ext cx="34977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4757B-C4DA-4F4D-AAF7-EC3CD5078032}"/>
              </a:ext>
            </a:extLst>
          </p:cNvPr>
          <p:cNvSpPr txBox="1"/>
          <p:nvPr/>
        </p:nvSpPr>
        <p:spPr>
          <a:xfrm>
            <a:off x="5004028" y="5512324"/>
            <a:ext cx="3465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8944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F27B6-502A-4B08-8132-D2F56015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5" y="2386405"/>
            <a:ext cx="5373724" cy="358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01409-D725-4845-91F4-CDCAF41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with Unity3D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7AAA5-B2E7-4A5A-A942-F175ADDAF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22"/>
          <a:stretch/>
        </p:blipFill>
        <p:spPr>
          <a:xfrm>
            <a:off x="6867839" y="2386404"/>
            <a:ext cx="4896813" cy="358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F10066-F44E-4415-8580-661277BC4632}"/>
              </a:ext>
            </a:extLst>
          </p:cNvPr>
          <p:cNvCxnSpPr>
            <a:cxnSpLocks/>
          </p:cNvCxnSpPr>
          <p:nvPr/>
        </p:nvCxnSpPr>
        <p:spPr>
          <a:xfrm>
            <a:off x="1703109" y="3025418"/>
            <a:ext cx="781796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026808-2261-45D6-B24D-D2941A6016A8}"/>
              </a:ext>
            </a:extLst>
          </p:cNvPr>
          <p:cNvSpPr txBox="1"/>
          <p:nvPr/>
        </p:nvSpPr>
        <p:spPr>
          <a:xfrm>
            <a:off x="10473545" y="4833594"/>
            <a:ext cx="3465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31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1409-D725-4845-91F4-CDCAF41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primitive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C795F-C18A-4E0A-8C4F-B0928B25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902" y="1751515"/>
            <a:ext cx="7438457" cy="488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3CC23-80A1-4168-8D53-F45A2AA6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" y="1739903"/>
            <a:ext cx="2810710" cy="4894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CEEF05E-D891-4636-9CE4-93284F5ABD16}"/>
              </a:ext>
            </a:extLst>
          </p:cNvPr>
          <p:cNvSpPr/>
          <p:nvPr/>
        </p:nvSpPr>
        <p:spPr>
          <a:xfrm>
            <a:off x="3813242" y="3827160"/>
            <a:ext cx="486383" cy="35992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3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B710-E8EB-4F5F-BFA3-E8757EF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pic>
        <p:nvPicPr>
          <p:cNvPr id="5" name="Picture 2" descr="Game engine, unity, unity2d, unity3d icon | Icon search engine">
            <a:extLst>
              <a:ext uri="{FF2B5EF4-FFF2-40B4-BE49-F238E27FC236}">
                <a16:creationId xmlns:a16="http://schemas.microsoft.com/office/drawing/2014/main" id="{D56DD6C7-9E21-41B2-82E6-6B1D1511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16" y="2133482"/>
            <a:ext cx="1639071" cy="16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17D35B-9CAB-4E0F-8F7B-CD6BC0FC2504}"/>
              </a:ext>
            </a:extLst>
          </p:cNvPr>
          <p:cNvSpPr txBox="1"/>
          <p:nvPr/>
        </p:nvSpPr>
        <p:spPr>
          <a:xfrm>
            <a:off x="6749391" y="4275340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 Project size &lt; 1Gb</a:t>
            </a:r>
          </a:p>
          <a:p>
            <a:r>
              <a:rPr lang="en-US" b="1" dirty="0">
                <a:solidFill>
                  <a:srgbClr val="00B0F0"/>
                </a:solidFill>
              </a:rPr>
              <a:t>- Unity will handle everything</a:t>
            </a:r>
          </a:p>
          <a:p>
            <a:r>
              <a:rPr lang="en-US" b="1" dirty="0">
                <a:solidFill>
                  <a:srgbClr val="FF0000"/>
                </a:solidFill>
              </a:rPr>
              <a:t>- Team members &lt;= 3</a:t>
            </a:r>
          </a:p>
          <a:p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Download free Github Logo icon">
            <a:extLst>
              <a:ext uri="{FF2B5EF4-FFF2-40B4-BE49-F238E27FC236}">
                <a16:creationId xmlns:a16="http://schemas.microsoft.com/office/drawing/2014/main" id="{569F2DE4-4AC2-4CA2-A024-3A8F1542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16" y="1789929"/>
            <a:ext cx="1840149" cy="18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9D7EA-0FCF-4ECF-9D0B-10541B185E42}"/>
              </a:ext>
            </a:extLst>
          </p:cNvPr>
          <p:cNvSpPr txBox="1"/>
          <p:nvPr/>
        </p:nvSpPr>
        <p:spPr>
          <a:xfrm>
            <a:off x="1771545" y="4275340"/>
            <a:ext cx="2921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 Individual file size &lt;=50Mb</a:t>
            </a:r>
          </a:p>
          <a:p>
            <a:r>
              <a:rPr lang="en-US" b="1" dirty="0">
                <a:solidFill>
                  <a:srgbClr val="FF0000"/>
                </a:solidFill>
              </a:rPr>
              <a:t>- Need some configurations</a:t>
            </a:r>
          </a:p>
          <a:p>
            <a:r>
              <a:rPr lang="en-US" b="1" dirty="0">
                <a:solidFill>
                  <a:srgbClr val="00B0F0"/>
                </a:solidFill>
              </a:rPr>
              <a:t>- Many users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D774-4486-4ED7-92CD-2A04CA936F63}"/>
              </a:ext>
            </a:extLst>
          </p:cNvPr>
          <p:cNvSpPr txBox="1"/>
          <p:nvPr/>
        </p:nvSpPr>
        <p:spPr>
          <a:xfrm>
            <a:off x="2573505" y="3768043"/>
            <a:ext cx="88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393087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2C05-FF95-4F1B-8793-A01BBE8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DD32-21E9-4A26-990F-D1481C47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098A6-CF45-4E87-BC62-8578E709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1919671"/>
            <a:ext cx="10070773" cy="4597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2560C-2BDC-4305-B538-BE51072CA185}"/>
              </a:ext>
            </a:extLst>
          </p:cNvPr>
          <p:cNvSpPr/>
          <p:nvPr/>
        </p:nvSpPr>
        <p:spPr>
          <a:xfrm>
            <a:off x="7782128" y="1919671"/>
            <a:ext cx="680936" cy="249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6010C-ACF2-422C-9DB1-694A7941A6DB}"/>
              </a:ext>
            </a:extLst>
          </p:cNvPr>
          <p:cNvSpPr/>
          <p:nvPr/>
        </p:nvSpPr>
        <p:spPr>
          <a:xfrm>
            <a:off x="6777872" y="2309567"/>
            <a:ext cx="2639505" cy="3129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2C05-FF95-4F1B-8793-A01BBE8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DD32-21E9-4A26-990F-D1481C47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098A6-CF45-4E87-BC62-8578E709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1919671"/>
            <a:ext cx="10070773" cy="4597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2560C-2BDC-4305-B538-BE51072CA185}"/>
              </a:ext>
            </a:extLst>
          </p:cNvPr>
          <p:cNvSpPr/>
          <p:nvPr/>
        </p:nvSpPr>
        <p:spPr>
          <a:xfrm>
            <a:off x="7782128" y="1919671"/>
            <a:ext cx="680936" cy="249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6010C-ACF2-422C-9DB1-694A7941A6DB}"/>
              </a:ext>
            </a:extLst>
          </p:cNvPr>
          <p:cNvSpPr/>
          <p:nvPr/>
        </p:nvSpPr>
        <p:spPr>
          <a:xfrm>
            <a:off x="7088957" y="5128181"/>
            <a:ext cx="414779" cy="311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9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3D8A-DB03-4550-B1FA-D906499D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B4CD-508F-4D1F-88C0-A764CCBDC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38502-668C-4EF1-B705-D2EEB268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47911"/>
            <a:ext cx="10243226" cy="4468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35E785-4CF1-46DE-AB89-739471E52581}"/>
              </a:ext>
            </a:extLst>
          </p:cNvPr>
          <p:cNvSpPr/>
          <p:nvPr/>
        </p:nvSpPr>
        <p:spPr>
          <a:xfrm>
            <a:off x="2809188" y="4873658"/>
            <a:ext cx="7626284" cy="53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28B1-DD1D-4AC6-B2E8-37E0EC83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4D92-886B-4DE0-96D2-8E32C5731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D5989-AC25-4C5F-9543-35D520AC8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9672"/>
            <a:ext cx="9035829" cy="42517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9A0FE9-26F6-420A-A419-218EB0E9241C}"/>
              </a:ext>
            </a:extLst>
          </p:cNvPr>
          <p:cNvSpPr/>
          <p:nvPr/>
        </p:nvSpPr>
        <p:spPr>
          <a:xfrm>
            <a:off x="7513163" y="3167406"/>
            <a:ext cx="1225484" cy="377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21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28B1-DD1D-4AC6-B2E8-37E0EC83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428FE-268E-47C8-AA9B-B392ACCC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34" y="1808242"/>
            <a:ext cx="5426850" cy="49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2C05-FF95-4F1B-8793-A01BBE8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DD32-21E9-4A26-990F-D1481C47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098A6-CF45-4E87-BC62-8578E709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1919671"/>
            <a:ext cx="10070773" cy="4597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2560C-2BDC-4305-B538-BE51072CA185}"/>
              </a:ext>
            </a:extLst>
          </p:cNvPr>
          <p:cNvSpPr/>
          <p:nvPr/>
        </p:nvSpPr>
        <p:spPr>
          <a:xfrm>
            <a:off x="7782128" y="1919671"/>
            <a:ext cx="680936" cy="249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6010C-ACF2-422C-9DB1-694A7941A6DB}"/>
              </a:ext>
            </a:extLst>
          </p:cNvPr>
          <p:cNvSpPr/>
          <p:nvPr/>
        </p:nvSpPr>
        <p:spPr>
          <a:xfrm>
            <a:off x="6777872" y="2309567"/>
            <a:ext cx="2639505" cy="3129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on VR/AR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D7B409-7390-4C48-9C2E-FAA7AC9B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7" y="1791315"/>
            <a:ext cx="3066898" cy="13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C26DE9-40B8-40D4-9F08-E84D1AA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4354728"/>
            <a:ext cx="4572000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A69C0A-5193-4814-A96A-A33C5ECB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" y="3328890"/>
            <a:ext cx="3047442" cy="328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3047B7A-B714-4A88-9482-A8927577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54" y="4354728"/>
            <a:ext cx="3165080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6B2B0F8-1772-4080-99FB-DB92FEF4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1791315"/>
            <a:ext cx="3181898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7FBD3E-DDD8-4E33-90DA-E890E573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87" y="1791313"/>
            <a:ext cx="4667126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1976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2C05-FF95-4F1B-8793-A01BBE8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DD32-21E9-4A26-990F-D1481C47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098A6-CF45-4E87-BC62-8578E709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1919671"/>
            <a:ext cx="10070773" cy="4597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2560C-2BDC-4305-B538-BE51072CA185}"/>
              </a:ext>
            </a:extLst>
          </p:cNvPr>
          <p:cNvSpPr/>
          <p:nvPr/>
        </p:nvSpPr>
        <p:spPr>
          <a:xfrm>
            <a:off x="7782128" y="1919671"/>
            <a:ext cx="680936" cy="249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6010C-ACF2-422C-9DB1-694A7941A6DB}"/>
              </a:ext>
            </a:extLst>
          </p:cNvPr>
          <p:cNvSpPr/>
          <p:nvPr/>
        </p:nvSpPr>
        <p:spPr>
          <a:xfrm>
            <a:off x="6777872" y="5165889"/>
            <a:ext cx="339365" cy="273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7DEA1-154B-48EA-A7D8-92D48EAA6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370" y="2044469"/>
            <a:ext cx="2623381" cy="4688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3980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B710-E8EB-4F5F-BFA3-E8757EF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pic>
        <p:nvPicPr>
          <p:cNvPr id="5" name="Picture 2" descr="Game engine, unity, unity2d, unity3d icon | Icon search engine">
            <a:extLst>
              <a:ext uri="{FF2B5EF4-FFF2-40B4-BE49-F238E27FC236}">
                <a16:creationId xmlns:a16="http://schemas.microsoft.com/office/drawing/2014/main" id="{D56DD6C7-9E21-41B2-82E6-6B1D1511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16" y="2133482"/>
            <a:ext cx="1639071" cy="16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17D35B-9CAB-4E0F-8F7B-CD6BC0FC2504}"/>
              </a:ext>
            </a:extLst>
          </p:cNvPr>
          <p:cNvSpPr txBox="1"/>
          <p:nvPr/>
        </p:nvSpPr>
        <p:spPr>
          <a:xfrm>
            <a:off x="6749391" y="4275340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 Project size &lt; 1Gb</a:t>
            </a:r>
          </a:p>
          <a:p>
            <a:r>
              <a:rPr lang="en-US" b="1" dirty="0">
                <a:solidFill>
                  <a:srgbClr val="00B0F0"/>
                </a:solidFill>
              </a:rPr>
              <a:t>- Unity will handle everything</a:t>
            </a:r>
          </a:p>
          <a:p>
            <a:r>
              <a:rPr lang="en-US" b="1" dirty="0">
                <a:solidFill>
                  <a:srgbClr val="FF0000"/>
                </a:solidFill>
              </a:rPr>
              <a:t>- Team members &lt;= 3</a:t>
            </a:r>
          </a:p>
          <a:p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Download free Github Logo icon">
            <a:extLst>
              <a:ext uri="{FF2B5EF4-FFF2-40B4-BE49-F238E27FC236}">
                <a16:creationId xmlns:a16="http://schemas.microsoft.com/office/drawing/2014/main" id="{569F2DE4-4AC2-4CA2-A024-3A8F1542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16" y="1789929"/>
            <a:ext cx="1840149" cy="18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9D7EA-0FCF-4ECF-9D0B-10541B185E42}"/>
              </a:ext>
            </a:extLst>
          </p:cNvPr>
          <p:cNvSpPr txBox="1"/>
          <p:nvPr/>
        </p:nvSpPr>
        <p:spPr>
          <a:xfrm>
            <a:off x="1771545" y="4275340"/>
            <a:ext cx="2921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 Individual file size &lt;=50Mb</a:t>
            </a:r>
          </a:p>
          <a:p>
            <a:r>
              <a:rPr lang="en-US" b="1" dirty="0">
                <a:solidFill>
                  <a:srgbClr val="FF0000"/>
                </a:solidFill>
              </a:rPr>
              <a:t>- Need some configurations</a:t>
            </a:r>
          </a:p>
          <a:p>
            <a:r>
              <a:rPr lang="en-US" b="1" dirty="0">
                <a:solidFill>
                  <a:srgbClr val="00B0F0"/>
                </a:solidFill>
              </a:rPr>
              <a:t>- Many users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D774-4486-4ED7-92CD-2A04CA936F63}"/>
              </a:ext>
            </a:extLst>
          </p:cNvPr>
          <p:cNvSpPr txBox="1"/>
          <p:nvPr/>
        </p:nvSpPr>
        <p:spPr>
          <a:xfrm>
            <a:off x="2573505" y="3768043"/>
            <a:ext cx="88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GitHub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CA7273-7600-4420-AA66-3D8CB7453EBD}"/>
              </a:ext>
            </a:extLst>
          </p:cNvPr>
          <p:cNvSpPr/>
          <p:nvPr/>
        </p:nvSpPr>
        <p:spPr>
          <a:xfrm>
            <a:off x="1771545" y="4604185"/>
            <a:ext cx="3033740" cy="30034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00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89D4-4E3E-48E9-94BD-8243A035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GitHub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7B144-C673-4298-AFCE-97EAA9C33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698" y="1744190"/>
            <a:ext cx="6919300" cy="474415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F975-03B6-4B72-928D-81CDBD7CF556}"/>
              </a:ext>
            </a:extLst>
          </p:cNvPr>
          <p:cNvSpPr/>
          <p:nvPr/>
        </p:nvSpPr>
        <p:spPr>
          <a:xfrm>
            <a:off x="3161489" y="6089515"/>
            <a:ext cx="1692613" cy="321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F9B7-7737-4870-B685-4E6F8D81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248D-7AD3-429F-B8B9-88F4E63AD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E74CA-E57B-4571-B41D-2682550EA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3" y="0"/>
            <a:ext cx="10750773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18ACF5-5734-461A-BBED-572F8BC67369}"/>
              </a:ext>
            </a:extLst>
          </p:cNvPr>
          <p:cNvSpPr/>
          <p:nvPr/>
        </p:nvSpPr>
        <p:spPr>
          <a:xfrm>
            <a:off x="10484321" y="916032"/>
            <a:ext cx="440953" cy="377264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7AF66-C216-4E15-B581-3716ED739147}"/>
              </a:ext>
            </a:extLst>
          </p:cNvPr>
          <p:cNvSpPr/>
          <p:nvPr/>
        </p:nvSpPr>
        <p:spPr>
          <a:xfrm>
            <a:off x="3187975" y="1878568"/>
            <a:ext cx="440953" cy="377264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EBB788-A7CD-46AE-9596-50D9C5E3D46C}"/>
              </a:ext>
            </a:extLst>
          </p:cNvPr>
          <p:cNvCxnSpPr>
            <a:stCxn id="8" idx="2"/>
          </p:cNvCxnSpPr>
          <p:nvPr/>
        </p:nvCxnSpPr>
        <p:spPr>
          <a:xfrm flipH="1">
            <a:off x="2205872" y="2067200"/>
            <a:ext cx="9821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7A6AA04-B2AD-4863-B790-A514E8D4956C}"/>
              </a:ext>
            </a:extLst>
          </p:cNvPr>
          <p:cNvSpPr/>
          <p:nvPr/>
        </p:nvSpPr>
        <p:spPr>
          <a:xfrm>
            <a:off x="8796923" y="6167764"/>
            <a:ext cx="440953" cy="377264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4A668B-E550-43DC-94F4-7B4388814B6C}"/>
              </a:ext>
            </a:extLst>
          </p:cNvPr>
          <p:cNvCxnSpPr>
            <a:cxnSpLocks/>
          </p:cNvCxnSpPr>
          <p:nvPr/>
        </p:nvCxnSpPr>
        <p:spPr>
          <a:xfrm flipH="1" flipV="1">
            <a:off x="7702092" y="2743200"/>
            <a:ext cx="1197167" cy="3424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047D-F4D3-4792-BB0C-FEEB8289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0A48-EBD3-4C84-BAA5-12BD1989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43DC1-BE4A-418E-AA9D-FC66182C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9672"/>
            <a:ext cx="8622970" cy="4801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E7178-47E7-4707-95A0-B5C1E6C0A2BC}"/>
              </a:ext>
            </a:extLst>
          </p:cNvPr>
          <p:cNvSpPr/>
          <p:nvPr/>
        </p:nvSpPr>
        <p:spPr>
          <a:xfrm>
            <a:off x="5910606" y="5062194"/>
            <a:ext cx="3403076" cy="527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2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2AB-EBCF-465B-BDCA-387C045D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GitHub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D6891-CA6B-4CAD-981D-B7FA794F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99" y="1919672"/>
            <a:ext cx="6697371" cy="4732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72B563-5508-4368-BD3D-7FFE14F7773C}"/>
              </a:ext>
            </a:extLst>
          </p:cNvPr>
          <p:cNvSpPr/>
          <p:nvPr/>
        </p:nvSpPr>
        <p:spPr>
          <a:xfrm>
            <a:off x="4260915" y="4572000"/>
            <a:ext cx="3271101" cy="197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7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2AB-EBCF-465B-BDCA-387C045D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location the same local path with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F207-E2DA-423C-92AA-C5BAC65C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9A7F2-D54B-4C33-8288-4609E360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8" y="1832549"/>
            <a:ext cx="8465613" cy="46196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052B24-3792-4201-8B9F-0A13290E1462}"/>
              </a:ext>
            </a:extLst>
          </p:cNvPr>
          <p:cNvSpPr/>
          <p:nvPr/>
        </p:nvSpPr>
        <p:spPr>
          <a:xfrm>
            <a:off x="5862685" y="3497344"/>
            <a:ext cx="3394437" cy="622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3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E138-1BF2-4D86-93A4-13875C56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your configs are the same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1F9F1-B9AA-4114-A250-C5E505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42" y="1919672"/>
            <a:ext cx="8540885" cy="4804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614F21-C05E-466F-81E3-1485CBBC4425}"/>
              </a:ext>
            </a:extLst>
          </p:cNvPr>
          <p:cNvSpPr/>
          <p:nvPr/>
        </p:nvSpPr>
        <p:spPr>
          <a:xfrm>
            <a:off x="5090474" y="3846136"/>
            <a:ext cx="2554664" cy="593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8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1493-8B83-421D-A648-E159A7C0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 of temporary files are included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5EC4-F194-4906-9730-1A14203A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80A56-46BA-43E6-8CB8-7C19D2389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5" y="1919672"/>
            <a:ext cx="8859019" cy="47243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6D0635-6D22-4847-964E-4A2ACD806207}"/>
              </a:ext>
            </a:extLst>
          </p:cNvPr>
          <p:cNvSpPr/>
          <p:nvPr/>
        </p:nvSpPr>
        <p:spPr>
          <a:xfrm>
            <a:off x="2582944" y="2912882"/>
            <a:ext cx="1159497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A991D-50F9-4782-AFE0-962F9B8F6747}"/>
              </a:ext>
            </a:extLst>
          </p:cNvPr>
          <p:cNvSpPr/>
          <p:nvPr/>
        </p:nvSpPr>
        <p:spPr>
          <a:xfrm>
            <a:off x="914400" y="3429000"/>
            <a:ext cx="4062953" cy="2905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9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EF86-A7C3-498D-9EAF-3CC514B1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0507"/>
            <a:ext cx="9914859" cy="1329004"/>
          </a:xfrm>
        </p:spPr>
        <p:txBody>
          <a:bodyPr/>
          <a:lstStyle/>
          <a:p>
            <a:r>
              <a:rPr lang="en-US" dirty="0"/>
              <a:t>Modify the .</a:t>
            </a:r>
            <a:r>
              <a:rPr lang="en-US" dirty="0" err="1"/>
              <a:t>gitignore</a:t>
            </a:r>
            <a:r>
              <a:rPr lang="en-US" dirty="0"/>
              <a:t> relative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B0D6-E860-43EF-967F-271DF19F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86B92-AADF-467A-B69A-7C3C0A20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04807"/>
            <a:ext cx="10563225" cy="5353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9A7790-DF7E-4822-A76A-BDC7BD33B56F}"/>
              </a:ext>
            </a:extLst>
          </p:cNvPr>
          <p:cNvSpPr/>
          <p:nvPr/>
        </p:nvSpPr>
        <p:spPr>
          <a:xfrm>
            <a:off x="3318235" y="4543720"/>
            <a:ext cx="131975" cy="1499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431428-8CC2-471F-B3FA-2B7643AF3AB6}"/>
              </a:ext>
            </a:extLst>
          </p:cNvPr>
          <p:cNvCxnSpPr/>
          <p:nvPr/>
        </p:nvCxnSpPr>
        <p:spPr>
          <a:xfrm>
            <a:off x="3553905" y="2469823"/>
            <a:ext cx="254524" cy="603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71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17A2B8"/>
                </a:solidFill>
                <a:effectLst/>
                <a:latin typeface="Source Sans Pro" panose="020B0503030403020204" pitchFamily="34" charset="0"/>
              </a:rPr>
              <a:t>Setting up virtual reality and augmented reality learning environment in Unity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D7B409-7390-4C48-9C2E-FAA7AC9B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89" y="1919671"/>
            <a:ext cx="7404171" cy="320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3A030-2FD8-4E19-BFFE-65A628227CB3}"/>
              </a:ext>
            </a:extLst>
          </p:cNvPr>
          <p:cNvSpPr txBox="1"/>
          <p:nvPr/>
        </p:nvSpPr>
        <p:spPr>
          <a:xfrm>
            <a:off x="650450" y="1919671"/>
            <a:ext cx="3318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Technologies used:</a:t>
            </a:r>
          </a:p>
        </p:txBody>
      </p:sp>
      <p:pic>
        <p:nvPicPr>
          <p:cNvPr id="2050" name="Picture 2" descr="Game engine, unity, unity2d, unity3d icon | Icon search engine">
            <a:extLst>
              <a:ext uri="{FF2B5EF4-FFF2-40B4-BE49-F238E27FC236}">
                <a16:creationId xmlns:a16="http://schemas.microsoft.com/office/drawing/2014/main" id="{9DCA1E7C-E7BF-44C9-8214-2527F1D1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5" y="2721731"/>
            <a:ext cx="1188598" cy="11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— blender.org">
            <a:extLst>
              <a:ext uri="{FF2B5EF4-FFF2-40B4-BE49-F238E27FC236}">
                <a16:creationId xmlns:a16="http://schemas.microsoft.com/office/drawing/2014/main" id="{200D9BCF-D9A3-4C69-AF0F-495CE1CC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30" y="2562633"/>
            <a:ext cx="1088081" cy="14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uforia View - Apps on Google Play">
            <a:extLst>
              <a:ext uri="{FF2B5EF4-FFF2-40B4-BE49-F238E27FC236}">
                <a16:creationId xmlns:a16="http://schemas.microsoft.com/office/drawing/2014/main" id="{64BD09B1-AC23-4DBC-B868-446FA80BA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5" y="4096913"/>
            <a:ext cx="1079172" cy="10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oogle Cardboard - Official VR Headset - Google Store">
            <a:extLst>
              <a:ext uri="{FF2B5EF4-FFF2-40B4-BE49-F238E27FC236}">
                <a16:creationId xmlns:a16="http://schemas.microsoft.com/office/drawing/2014/main" id="{77305D10-05D2-4D59-88CB-999BBC03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11" y="3961338"/>
            <a:ext cx="2608778" cy="14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0BE733B-8BD9-49D0-B2F9-320AC38F436E}"/>
              </a:ext>
            </a:extLst>
          </p:cNvPr>
          <p:cNvGrpSpPr/>
          <p:nvPr/>
        </p:nvGrpSpPr>
        <p:grpSpPr>
          <a:xfrm>
            <a:off x="739897" y="5388314"/>
            <a:ext cx="2828365" cy="1310096"/>
            <a:chOff x="772282" y="5362670"/>
            <a:chExt cx="2828365" cy="1310096"/>
          </a:xfrm>
        </p:grpSpPr>
        <p:pic>
          <p:nvPicPr>
            <p:cNvPr id="2060" name="Picture 12" descr="Creating level maps in Amazon Lumberyard using satellite data | Third Kind  Games | Blog">
              <a:extLst>
                <a:ext uri="{FF2B5EF4-FFF2-40B4-BE49-F238E27FC236}">
                  <a16:creationId xmlns:a16="http://schemas.microsoft.com/office/drawing/2014/main" id="{422CD393-92E5-4525-AAA2-DD2DD0B92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95" y="5362670"/>
              <a:ext cx="2793252" cy="13100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A1AF98-989C-484A-A148-EDF9F1708E49}"/>
                </a:ext>
              </a:extLst>
            </p:cNvPr>
            <p:cNvSpPr txBox="1"/>
            <p:nvPr/>
          </p:nvSpPr>
          <p:spPr>
            <a:xfrm>
              <a:off x="772282" y="6303434"/>
              <a:ext cx="1431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Terrain.party</a:t>
              </a:r>
            </a:p>
          </p:txBody>
        </p:sp>
      </p:grpSp>
      <p:pic>
        <p:nvPicPr>
          <p:cNvPr id="9" name="Picture 8" descr="A close up&#10;&#10;Description automatically generated">
            <a:extLst>
              <a:ext uri="{FF2B5EF4-FFF2-40B4-BE49-F238E27FC236}">
                <a16:creationId xmlns:a16="http://schemas.microsoft.com/office/drawing/2014/main" id="{5940EB81-FBAF-4410-A2EB-6B958BF5B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89" y="5327285"/>
            <a:ext cx="2377701" cy="137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lose up of a garden&#10;&#10;Description automatically generated">
            <a:extLst>
              <a:ext uri="{FF2B5EF4-FFF2-40B4-BE49-F238E27FC236}">
                <a16:creationId xmlns:a16="http://schemas.microsoft.com/office/drawing/2014/main" id="{6153D4BC-F1B7-4538-A94C-818598A3A1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83" y="5327285"/>
            <a:ext cx="2437556" cy="137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lose up of some grass&#10;&#10;Description automatically generated">
            <a:extLst>
              <a:ext uri="{FF2B5EF4-FFF2-40B4-BE49-F238E27FC236}">
                <a16:creationId xmlns:a16="http://schemas.microsoft.com/office/drawing/2014/main" id="{19C44342-44E8-4380-8ECC-1A155C068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89" y="5314463"/>
            <a:ext cx="2262672" cy="138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160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17C5-89E4-4234-AAF6-95AB0C8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Removed temp files (3.7k -&gt; 25 files)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DC099-10B5-4AB3-B0F2-FB5922C8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40" y="1919672"/>
            <a:ext cx="8917124" cy="47632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051E33-BAF7-47D4-BE52-3F900605862F}"/>
              </a:ext>
            </a:extLst>
          </p:cNvPr>
          <p:cNvSpPr/>
          <p:nvPr/>
        </p:nvSpPr>
        <p:spPr>
          <a:xfrm>
            <a:off x="3054284" y="2941162"/>
            <a:ext cx="1159497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9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FCF0-6CB3-4611-9794-AE104C48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358" y="2764498"/>
            <a:ext cx="3553622" cy="132900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421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on VR/AR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D7B409-7390-4C48-9C2E-FAA7AC9B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7" y="1791315"/>
            <a:ext cx="3066898" cy="13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C26DE9-40B8-40D4-9F08-E84D1AA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4354728"/>
            <a:ext cx="4572000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A69C0A-5193-4814-A96A-A33C5ECB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" y="3328890"/>
            <a:ext cx="3047442" cy="328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3047B7A-B714-4A88-9482-A8927577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54" y="4354728"/>
            <a:ext cx="3165080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6B2B0F8-1772-4080-99FB-DB92FEF4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1791315"/>
            <a:ext cx="3181898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7FBD3E-DDD8-4E33-90DA-E890E573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87" y="1791313"/>
            <a:ext cx="4667126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891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385395"/>
            <a:ext cx="9914859" cy="1329004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17A2B8"/>
                </a:solidFill>
                <a:effectLst/>
                <a:latin typeface="Source Sans Pro" panose="020B0503030403020204" pitchFamily="34" charset="0"/>
              </a:rPr>
              <a:t>VRescuer: A Virtual Reality Application for Disaster Response Training</a:t>
            </a:r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1A69C0A-5193-4814-A96A-A33C5ECB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1202"/>
            <a:ext cx="4110287" cy="4431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D1AEE-7310-4831-AE66-28426DED57A0}"/>
              </a:ext>
            </a:extLst>
          </p:cNvPr>
          <p:cNvSpPr txBox="1"/>
          <p:nvPr/>
        </p:nvSpPr>
        <p:spPr>
          <a:xfrm>
            <a:off x="905256" y="2183621"/>
            <a:ext cx="3318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Technologies used:</a:t>
            </a:r>
          </a:p>
        </p:txBody>
      </p:sp>
      <p:pic>
        <p:nvPicPr>
          <p:cNvPr id="4" name="Picture 2" descr="Game engine, unity, unity2d, unity3d icon | Icon search engine">
            <a:extLst>
              <a:ext uri="{FF2B5EF4-FFF2-40B4-BE49-F238E27FC236}">
                <a16:creationId xmlns:a16="http://schemas.microsoft.com/office/drawing/2014/main" id="{8E80F43B-C33E-40CF-92F4-4DA56D67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66" y="2834701"/>
            <a:ext cx="1188598" cy="11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culus Rift drops to $349 on sale, along with game bundles - CNET">
            <a:extLst>
              <a:ext uri="{FF2B5EF4-FFF2-40B4-BE49-F238E27FC236}">
                <a16:creationId xmlns:a16="http://schemas.microsoft.com/office/drawing/2014/main" id="{C3302125-9684-49FB-8F73-7C536057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4" y="2852138"/>
            <a:ext cx="1553473" cy="103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A* Pathfinding (E01: algorithm explanation) - YouTube">
            <a:extLst>
              <a:ext uri="{FF2B5EF4-FFF2-40B4-BE49-F238E27FC236}">
                <a16:creationId xmlns:a16="http://schemas.microsoft.com/office/drawing/2014/main" id="{259AF66E-A7B2-4A09-B3D6-A2B37EFC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8" y="4151159"/>
            <a:ext cx="4127014" cy="232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426038-9BCE-428C-8A2A-1E7B7F49C6C0}"/>
              </a:ext>
            </a:extLst>
          </p:cNvPr>
          <p:cNvSpPr txBox="1"/>
          <p:nvPr/>
        </p:nvSpPr>
        <p:spPr>
          <a:xfrm>
            <a:off x="6174358" y="1579678"/>
            <a:ext cx="411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Demo: https://youtu.be/UdZD39-wGvQ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2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on VR/AR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D7B409-7390-4C48-9C2E-FAA7AC9B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7" y="1791315"/>
            <a:ext cx="3066898" cy="13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C26DE9-40B8-40D4-9F08-E84D1AA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4354728"/>
            <a:ext cx="4572000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A69C0A-5193-4814-A96A-A33C5ECB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" y="3328890"/>
            <a:ext cx="3047442" cy="328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3047B7A-B714-4A88-9482-A8927577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54" y="4354728"/>
            <a:ext cx="3165080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6B2B0F8-1772-4080-99FB-DB92FEF4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1791315"/>
            <a:ext cx="3181898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7FBD3E-DDD8-4E33-90DA-E890E573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87" y="1791313"/>
            <a:ext cx="4667126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579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 err="1">
                <a:solidFill>
                  <a:srgbClr val="17A2B8"/>
                </a:solidFill>
                <a:effectLst/>
                <a:latin typeface="Source Sans Pro" panose="020B0503030403020204" pitchFamily="34" charset="0"/>
              </a:rPr>
              <a:t>DroneVR</a:t>
            </a:r>
            <a:r>
              <a:rPr lang="en-US" b="0" i="0" dirty="0">
                <a:solidFill>
                  <a:srgbClr val="17A2B8"/>
                </a:solidFill>
                <a:effectLst/>
                <a:latin typeface="Source Sans Pro" panose="020B0503030403020204" pitchFamily="34" charset="0"/>
              </a:rPr>
              <a:t>: A Web Virtual Reality Simulator for Drone Operator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5C26DE9-40B8-40D4-9F08-E84D1AA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3" y="2290257"/>
            <a:ext cx="8306058" cy="4101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26C56-F4A6-4FAF-AAB2-FD84AAF70BEC}"/>
              </a:ext>
            </a:extLst>
          </p:cNvPr>
          <p:cNvSpPr txBox="1"/>
          <p:nvPr/>
        </p:nvSpPr>
        <p:spPr>
          <a:xfrm>
            <a:off x="207673" y="2290257"/>
            <a:ext cx="3318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Technologies used: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/>
              <a:t>MapboxGL</a:t>
            </a: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/>
              <a:t>ThreeJS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4AF14-A0D7-4250-B8C3-1B0CED6A10DC}"/>
              </a:ext>
            </a:extLst>
          </p:cNvPr>
          <p:cNvSpPr txBox="1"/>
          <p:nvPr/>
        </p:nvSpPr>
        <p:spPr>
          <a:xfrm>
            <a:off x="89554" y="3793444"/>
            <a:ext cx="3228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https://youtu.be/ZOkB-_ck4lE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9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on VR/AR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D7B409-7390-4C48-9C2E-FAA7AC9B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7" y="1791315"/>
            <a:ext cx="3066898" cy="13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C26DE9-40B8-40D4-9F08-E84D1AA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4354728"/>
            <a:ext cx="4572000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A69C0A-5193-4814-A96A-A33C5ECB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" y="3328890"/>
            <a:ext cx="3047442" cy="328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3047B7A-B714-4A88-9482-A8927577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54" y="4354728"/>
            <a:ext cx="3165080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6B2B0F8-1772-4080-99FB-DB92FEF4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2" y="1791315"/>
            <a:ext cx="3181898" cy="2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7FBD3E-DDD8-4E33-90DA-E890E573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87" y="1791313"/>
            <a:ext cx="4667126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04779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432</Words>
  <Application>Microsoft Office PowerPoint</Application>
  <PresentationFormat>Widescreen</PresentationFormat>
  <Paragraphs>98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Nova Light</vt:lpstr>
      <vt:lpstr>Elephant</vt:lpstr>
      <vt:lpstr>Source Sans Pro</vt:lpstr>
      <vt:lpstr>ModOverlayVTI</vt:lpstr>
      <vt:lpstr>Introduction to Unity3D</vt:lpstr>
      <vt:lpstr>Who am I?</vt:lpstr>
      <vt:lpstr>Projects on VR/AR</vt:lpstr>
      <vt:lpstr>Setting up virtual reality and augmented reality learning environment in Unity</vt:lpstr>
      <vt:lpstr>Projects on VR/AR</vt:lpstr>
      <vt:lpstr>VRescuer: A Virtual Reality Application for Disaster Response Training</vt:lpstr>
      <vt:lpstr>Projects on VR/AR</vt:lpstr>
      <vt:lpstr>DroneVR: A Web Virtual Reality Simulator for Drone Operator</vt:lpstr>
      <vt:lpstr>Projects on VR/AR</vt:lpstr>
      <vt:lpstr>Projects on VR/AR</vt:lpstr>
      <vt:lpstr>Two ecosystems of AR/VR</vt:lpstr>
      <vt:lpstr>What happen if</vt:lpstr>
      <vt:lpstr>Recap from Project 1 (web-based)</vt:lpstr>
      <vt:lpstr>Introduction to Unity3D</vt:lpstr>
      <vt:lpstr>Unity3D layout</vt:lpstr>
      <vt:lpstr>Get started with Unity3D</vt:lpstr>
      <vt:lpstr>Get started with Unity3D</vt:lpstr>
      <vt:lpstr>Get started with Unity3D</vt:lpstr>
      <vt:lpstr>Get started with Unity3D</vt:lpstr>
      <vt:lpstr>Unity3D layout</vt:lpstr>
      <vt:lpstr>Get started with Unity3D</vt:lpstr>
      <vt:lpstr>Available primitive components</vt:lpstr>
      <vt:lpstr>Collaboration</vt:lpstr>
      <vt:lpstr>Collaboration with Unity</vt:lpstr>
      <vt:lpstr>Collaboration with Unity</vt:lpstr>
      <vt:lpstr>Collaboration with Unity</vt:lpstr>
      <vt:lpstr>Collaboration with Unity</vt:lpstr>
      <vt:lpstr>Collaboration with Unity</vt:lpstr>
      <vt:lpstr>Collaboration with Unity</vt:lpstr>
      <vt:lpstr>Collaboration with Unity</vt:lpstr>
      <vt:lpstr>Collaboration</vt:lpstr>
      <vt:lpstr>Collaboration with GitHub</vt:lpstr>
      <vt:lpstr>PowerPoint Presentation</vt:lpstr>
      <vt:lpstr>Collaboration with GitHub</vt:lpstr>
      <vt:lpstr>Collaboration with GitHub</vt:lpstr>
      <vt:lpstr>Choose location the same local path with GitHub</vt:lpstr>
      <vt:lpstr>Make sure your configs are the same</vt:lpstr>
      <vt:lpstr>Lot of temporary files are included</vt:lpstr>
      <vt:lpstr>Modify the .gitignore relative path</vt:lpstr>
      <vt:lpstr>Removed temp files (3.7k -&gt; 25 files)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Unity3D</dc:title>
  <dc:creator>Nguyen, Vinh</dc:creator>
  <cp:lastModifiedBy>Nguyen, Vinh</cp:lastModifiedBy>
  <cp:revision>70</cp:revision>
  <dcterms:created xsi:type="dcterms:W3CDTF">2020-10-17T06:02:07Z</dcterms:created>
  <dcterms:modified xsi:type="dcterms:W3CDTF">2020-10-19T04:22:32Z</dcterms:modified>
</cp:coreProperties>
</file>