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58" r:id="rId4"/>
    <p:sldId id="260" r:id="rId5"/>
    <p:sldId id="261" r:id="rId6"/>
    <p:sldId id="265" r:id="rId7"/>
    <p:sldId id="267" r:id="rId8"/>
    <p:sldId id="270" r:id="rId9"/>
    <p:sldId id="268" r:id="rId10"/>
    <p:sldId id="269" r:id="rId11"/>
    <p:sldId id="271" r:id="rId12"/>
    <p:sldId id="259" r:id="rId13"/>
    <p:sldId id="262" r:id="rId14"/>
    <p:sldId id="274" r:id="rId15"/>
    <p:sldId id="264" r:id="rId16"/>
    <p:sldId id="263" r:id="rId17"/>
    <p:sldId id="273" r:id="rId18"/>
    <p:sldId id="275" r:id="rId19"/>
    <p:sldId id="276" r:id="rId20"/>
    <p:sldId id="272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82367"/>
  </p:normalViewPr>
  <p:slideViewPr>
    <p:cSldViewPr snapToGrid="0" snapToObjects="1">
      <p:cViewPr varScale="1">
        <p:scale>
          <a:sx n="124" d="100"/>
          <a:sy n="124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B4DA-8295-3A4F-A534-AD6FD7F52DD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C425-9978-2347-B5C6-CDEF6B0A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cola.js</a:t>
            </a:r>
            <a:r>
              <a:rPr lang="en-US" i="1" dirty="0"/>
              <a:t>, c3.js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C425-9978-2347-B5C6-CDEF6B0A1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6913-5DE2-9F4E-81AF-1C10D209D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2CA41-30BD-D247-92EA-DB7088D0B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93606-C7F3-3248-A720-3841CE72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372E0-2542-DA43-98A2-A572465C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95CE-703C-5744-B74A-6D192A3B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5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50C7-FF0D-FB42-8647-DD1BE880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0BDE3-DEE5-1341-9E94-4D6F2609A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6257-F938-D540-9498-8C3B2547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D2D7-9967-C84E-8E08-A9391AD4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0FFE3-2E89-2D42-8BC2-0641BAB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9CA0C-6E97-074D-BF19-1B413866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48F70-B404-3D4C-ACFD-3ADFD721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2B5EF-0240-8B44-9882-817E0708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4FA6-C086-8544-B4EC-A84A53B7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AA8F1-DB13-6E43-80DB-BFE574C7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7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C88C-DEE6-9640-AAA6-CEC3CD8F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60D8-8536-424D-91BE-96B2818AB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1499-029C-A041-B473-5B404089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5C052-3287-A941-93DC-470AAF7E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B7E5C-EC0B-E448-AF3A-DD8214A8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8FA9-DA30-CD48-AAF5-4B131E06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E456A-EC75-504F-8041-6A4ECD13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E9B9A-72B6-3041-A261-10ADEAEF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23E5D-5F45-B746-9D1F-88EB9390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7B9FF-50AF-D444-8AC6-B481F8A4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3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8ABC-240B-5E42-878D-3F4FAE4C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7ECC-120F-C840-B86D-0301CFB6B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0A8F1-E56B-704B-BAD4-83645CDF4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72E47-149B-1747-80F6-F2922C62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B1A0E-B59C-1B4F-8BD6-C907779C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E21C4-978A-1240-BCC1-8A712E7C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18A9-3704-2B4C-B8EE-A094B8DD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542FB-CE17-5642-A4E9-E24CADAF8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5A852-04C3-2645-A71E-BDF07D2A8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86FEE-95D8-F945-B99B-0AD8F4262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AB99A-F6CF-CD49-A99C-C7CB210A5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82F4F-5270-FE4C-8F45-26E4B5CB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8425E-2752-9A4A-AD5C-719F09FB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33FD7-1E5A-F841-835C-6EEA775B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98D3-9B0B-324D-8165-7976CC7E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CC0C0-076E-9947-9714-3405E349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D15A3-B6AA-874D-82A6-26F1CF33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11FB5-9D25-CF47-B10A-A725896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C642A-0E5C-5B43-A8D4-929EFDF7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A1CBA-6806-F94F-BB15-B47A5ACB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8D85E-DC92-AF49-88F6-BBDE8D1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A17A-87AA-D745-AA4E-4C2DDF6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5DCC-714D-6D44-B9C9-65E7DC5B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6079E-51E6-814D-8820-35CCAD06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2A3BA-BCA1-8649-9E41-DC823A4A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BE464-89DC-DA41-A2A7-73359F4A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1DBAB-121E-9340-BB70-774AFE98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9EA9-5F72-EC4D-9B55-50BE8192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73544-37C0-E747-B098-E5F3CDABB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C7C2D-C204-EF4A-8B13-9440EF223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27B8-8507-E84A-9D46-CFA1506F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11B1B-4694-E04A-AF25-FA3C5CDB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33D1-BDB7-ED4C-A1E6-D271B849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00791-0163-EF45-AC11-5AD9F736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CA52-0C8E-894F-BFEE-1FBC3832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6AD3-1B18-1F4C-8B5D-858E2D150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8479-2835-3C40-80F2-26DC7AE68C7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69F4C-0299-6445-ABA4-783964361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F7490-BF2B-D142-9DD2-B67C87DCF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3B17-32B3-3C47-959B-18DE4579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datavisualizationlab.github.io/Scagnostics20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al-language-understanding-demo.ng.bluemix.net/" TargetMode="External"/><Relationship Id="rId2" Type="http://schemas.openxmlformats.org/officeDocument/2006/relationships/hyperlink" Target="https://explosion.ai/demo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ground.tensorflow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tfjs-book/pen/dgQVz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depen.io/tfjs-book/pen/dgQVz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tfjs-book/pen/VEVMM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atavisualizationlab.github.io/Scagnostics2018/" TargetMode="External"/><Relationship Id="rId3" Type="http://schemas.openxmlformats.org/officeDocument/2006/relationships/hyperlink" Target="https://plot.ly/javascript/" TargetMode="External"/><Relationship Id="rId7" Type="http://schemas.openxmlformats.org/officeDocument/2006/relationships/hyperlink" Target="https://github.com/karpathy/tsnej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nsorflow.org/js" TargetMode="External"/><Relationship Id="rId5" Type="http://schemas.openxmlformats.org/officeDocument/2006/relationships/hyperlink" Target="https://c3js.org/" TargetMode="External"/><Relationship Id="rId4" Type="http://schemas.openxmlformats.org/officeDocument/2006/relationships/hyperlink" Target="https://ialab.it.monash.edu/webcol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ot.ly/javascrip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Web_Workers_AP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ill.pub/2016/misread-tsne/" TargetMode="External"/><Relationship Id="rId2" Type="http://schemas.openxmlformats.org/officeDocument/2006/relationships/hyperlink" Target="https://github.com/karpathy/tsnej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BCFD-8207-5C4B-A5C7-FE678F5E6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with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BCA94-8CB9-2949-AFDF-00241690C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2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E28A-629D-1241-A6A8-4762F213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ScagnosticsJS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E348-9BFE-694A-8056-FAC124ADA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and main ideas</a:t>
            </a:r>
          </a:p>
          <a:p>
            <a:pPr lvl="1"/>
            <a:r>
              <a:rPr lang="en-US" dirty="0">
                <a:hlinkClick r:id="rId2"/>
              </a:rPr>
              <a:t>https://idatavisualizationlab.github.io/Scagnostics2018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5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653F-27E3-DD4B-A9D4-ABAE4EC6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9101-8D28-3046-9AD7-91F101A1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 Processing</a:t>
            </a:r>
          </a:p>
          <a:p>
            <a:r>
              <a:rPr lang="en-US" dirty="0"/>
              <a:t>Sentiment Analysis</a:t>
            </a:r>
          </a:p>
          <a:p>
            <a:r>
              <a:rPr lang="en-US" dirty="0"/>
              <a:t>Topic Modeling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 err="1"/>
              <a:t>spaCy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https://explosion.ai/demos/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IBM: </a:t>
            </a:r>
            <a:r>
              <a:rPr lang="en-US" dirty="0">
                <a:hlinkClick r:id="rId3"/>
              </a:rPr>
              <a:t>https://natural-language-understanding-demo.ng.bluemix.net/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376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8371-F231-1241-B685-2E806C8B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TensorFlow.js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A51D2-4D70-C84D-91C5-57CF313E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69" y="1367719"/>
            <a:ext cx="9969661" cy="5215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4C26B-2DB5-9843-8713-C5B6A37A7453}"/>
              </a:ext>
            </a:extLst>
          </p:cNvPr>
          <p:cNvSpPr txBox="1"/>
          <p:nvPr/>
        </p:nvSpPr>
        <p:spPr>
          <a:xfrm>
            <a:off x="3944016" y="917782"/>
            <a:ext cx="343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https://playground.tensorflow.org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75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FD98-5B20-5F46-A9B6-935039C7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D9930-BF5F-854E-9843-F7C5E8BB6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706205-4740-C24F-981B-7419F174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53390-0989-5F4D-9D30-FB5C7763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  <a:p>
            <a:pPr lvl="1"/>
            <a:r>
              <a:rPr lang="en-US" sz="1800" dirty="0"/>
              <a:t>&lt;script </a:t>
            </a:r>
            <a:r>
              <a:rPr lang="en-US" sz="1800" dirty="0" err="1"/>
              <a:t>src</a:t>
            </a:r>
            <a:r>
              <a:rPr lang="en-US" sz="1800" dirty="0"/>
              <a:t>="https://</a:t>
            </a:r>
            <a:r>
              <a:rPr lang="en-US" sz="1800" dirty="0" err="1"/>
              <a:t>cdn.plot.ly</a:t>
            </a:r>
            <a:r>
              <a:rPr lang="en-US" sz="1800" dirty="0"/>
              <a:t>/</a:t>
            </a:r>
            <a:r>
              <a:rPr lang="en-US" sz="1800" dirty="0" err="1"/>
              <a:t>plotly-latest.min.js</a:t>
            </a:r>
            <a:r>
              <a:rPr lang="en-US" sz="1800" dirty="0"/>
              <a:t>"&gt;&lt;/script&gt;</a:t>
            </a:r>
          </a:p>
          <a:p>
            <a:r>
              <a:rPr lang="en-US" dirty="0"/>
              <a:t>Calculation</a:t>
            </a:r>
          </a:p>
          <a:p>
            <a:pPr lvl="1"/>
            <a:r>
              <a:rPr lang="en-US" sz="1800" dirty="0"/>
              <a:t>&lt;script </a:t>
            </a:r>
            <a:r>
              <a:rPr lang="en-US" sz="1800" dirty="0" err="1"/>
              <a:t>src</a:t>
            </a:r>
            <a:r>
              <a:rPr lang="en-US" sz="1800" dirty="0"/>
              <a:t>="https://</a:t>
            </a:r>
            <a:r>
              <a:rPr lang="en-US" sz="1800" dirty="0" err="1"/>
              <a:t>cdn.jsdelivr.net</a:t>
            </a:r>
            <a:r>
              <a:rPr lang="en-US" sz="1800" dirty="0"/>
              <a:t>/</a:t>
            </a:r>
            <a:r>
              <a:rPr lang="en-US" sz="1800" dirty="0" err="1"/>
              <a:t>npm</a:t>
            </a:r>
            <a:r>
              <a:rPr lang="en-US" sz="1800" dirty="0"/>
              <a:t>/@</a:t>
            </a:r>
            <a:r>
              <a:rPr lang="en-US" sz="1800" dirty="0" err="1"/>
              <a:t>tensorflow</a:t>
            </a:r>
            <a:r>
              <a:rPr lang="en-US" sz="1800" dirty="0"/>
              <a:t>/tfjs@0.12.2"&gt; 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370927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32A5-B396-624A-9FA8-E70B5AC1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91733-9951-0C44-AE4F-A1C858002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1" y="1398689"/>
            <a:ext cx="11615838" cy="4060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C5947C-526F-B448-840C-1C809DE29200}"/>
              </a:ext>
            </a:extLst>
          </p:cNvPr>
          <p:cNvSpPr/>
          <p:nvPr/>
        </p:nvSpPr>
        <p:spPr>
          <a:xfrm>
            <a:off x="4037295" y="5459310"/>
            <a:ext cx="417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https://codepen.io/tfjs-book/pen/dgQVze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47AE-3D3E-4346-8B74-5618043C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13F79-85C3-DC40-BB73-9367B3047893}"/>
              </a:ext>
            </a:extLst>
          </p:cNvPr>
          <p:cNvSpPr txBox="1"/>
          <p:nvPr/>
        </p:nvSpPr>
        <p:spPr>
          <a:xfrm>
            <a:off x="4010845" y="6308209"/>
            <a:ext cx="417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https://codepen.io/tfjs-book/pen/dgQVze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5B4FC-BDF0-114F-8629-40F68C554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53" y="1423007"/>
            <a:ext cx="7893693" cy="47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6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0FFB-8D05-DC4F-B442-ED76E01A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data into tensors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A8661-20D5-AB47-B565-63B3623F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52" y="1578408"/>
            <a:ext cx="8376895" cy="26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A6DB-3E3F-FD40-A18D-0A6073F6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simple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1462D-9E02-E54F-9646-E66FC8C8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690688"/>
            <a:ext cx="8204200" cy="54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20C22-9450-3D46-8AB1-E9E44BBD3B66}"/>
              </a:ext>
            </a:extLst>
          </p:cNvPr>
          <p:cNvSpPr txBox="1"/>
          <p:nvPr/>
        </p:nvSpPr>
        <p:spPr>
          <a:xfrm>
            <a:off x="1993900" y="3217223"/>
            <a:ext cx="314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linear model in this 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D427B-C64C-4943-BA2A-E467E153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3586555"/>
            <a:ext cx="4864100" cy="29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8BB45-ACDA-3D48-96F3-8429FCAF3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860" y="3908837"/>
            <a:ext cx="5852417" cy="2516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FA623A-9FAA-164F-B6E1-96FB0CDCB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900" y="2771467"/>
            <a:ext cx="8204200" cy="305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C70A9E-2A1A-ED46-8C6B-6F3D5209FEAD}"/>
              </a:ext>
            </a:extLst>
          </p:cNvPr>
          <p:cNvSpPr txBox="1"/>
          <p:nvPr/>
        </p:nvSpPr>
        <p:spPr>
          <a:xfrm>
            <a:off x="1993899" y="1321356"/>
            <a:ext cx="19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Defining the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EEB88-A991-AA43-9FC9-2CA076CAB1CD}"/>
              </a:ext>
            </a:extLst>
          </p:cNvPr>
          <p:cNvSpPr txBox="1"/>
          <p:nvPr/>
        </p:nvSpPr>
        <p:spPr>
          <a:xfrm>
            <a:off x="1993898" y="2402135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Compiling the model</a:t>
            </a:r>
          </a:p>
        </p:txBody>
      </p:sp>
    </p:spTree>
    <p:extLst>
      <p:ext uri="{BB962C8B-B14F-4D97-AF65-F5344CB8AC3E}">
        <p14:creationId xmlns:p14="http://schemas.microsoft.com/office/powerpoint/2010/main" val="61040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ED85-CBC8-B140-8617-5485A2E1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78F2C-4066-DE49-A35E-3CED6E08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1448356"/>
            <a:ext cx="63119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E579-2173-2648-9197-466A3863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8621E-9873-2848-8DFD-57D99B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8881"/>
            <a:ext cx="4601025" cy="509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A78C9-2610-9D41-909A-71845522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35" y="1528880"/>
            <a:ext cx="4285191" cy="50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0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4BB-6D5B-EB4D-936C-CC5234EB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different epochs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54B5B-FAA4-C04B-929D-F38101C2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90" y="1367013"/>
            <a:ext cx="7962820" cy="4651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85D63B-5AFF-0C46-867E-FC040FBA52B2}"/>
              </a:ext>
            </a:extLst>
          </p:cNvPr>
          <p:cNvSpPr/>
          <p:nvPr/>
        </p:nvSpPr>
        <p:spPr>
          <a:xfrm>
            <a:off x="3918865" y="6018675"/>
            <a:ext cx="435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https://codepen.io/tfjs-book/pen/VEVMMd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7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E579-2173-2648-9197-466A3863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8621E-9873-2848-8DFD-57D99B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8881"/>
            <a:ext cx="4601025" cy="509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A78C9-2610-9D41-909A-71845522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35" y="1528880"/>
            <a:ext cx="4285191" cy="50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5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CAA2-FCFD-9841-A1F2-A1587647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ML with JS?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7231-A64D-4545-BD8F-BFFF834C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Server cost</a:t>
            </a:r>
          </a:p>
          <a:p>
            <a:r>
              <a:rPr lang="en-US" dirty="0"/>
              <a:t>Lowered inference latency </a:t>
            </a:r>
          </a:p>
          <a:p>
            <a:pPr lvl="1"/>
            <a:r>
              <a:rPr lang="en-US" dirty="0"/>
              <a:t>Audio, Video, Images</a:t>
            </a:r>
          </a:p>
          <a:p>
            <a:r>
              <a:rPr lang="en-US" dirty="0"/>
              <a:t>Data privacy</a:t>
            </a:r>
          </a:p>
          <a:p>
            <a:r>
              <a:rPr lang="en-US" dirty="0"/>
              <a:t>Instant WebGL acceleration</a:t>
            </a:r>
          </a:p>
          <a:p>
            <a:pPr lvl="1"/>
            <a:r>
              <a:rPr lang="en-US" dirty="0"/>
              <a:t>Supports for GPU acceleration</a:t>
            </a:r>
          </a:p>
          <a:p>
            <a:r>
              <a:rPr lang="en-US" dirty="0"/>
              <a:t>Instant access</a:t>
            </a:r>
          </a:p>
          <a:p>
            <a:pPr lvl="1"/>
            <a:r>
              <a:rPr lang="en-US" dirty="0"/>
              <a:t>Zero install</a:t>
            </a:r>
          </a:p>
          <a:p>
            <a:r>
              <a:rPr lang="en-US" dirty="0"/>
              <a:t>Portability</a:t>
            </a:r>
          </a:p>
          <a:p>
            <a:pPr lvl="1"/>
            <a:r>
              <a:rPr lang="en-US" dirty="0"/>
              <a:t>Works on multiple platforms</a:t>
            </a:r>
          </a:p>
          <a:p>
            <a:r>
              <a:rPr lang="en-US" dirty="0"/>
              <a:t>Can switch to server mode with Node.js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2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BA8F-09C2-3F45-A3F3-569EA335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ML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7115-3DBD-4542-A286-4055ADEC9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  <a:p>
            <a:pPr lvl="1"/>
            <a:r>
              <a:rPr lang="en-US" dirty="0"/>
              <a:t>Custom codes with </a:t>
            </a:r>
            <a:r>
              <a:rPr lang="en-US" i="1" dirty="0"/>
              <a:t>d3.js</a:t>
            </a:r>
          </a:p>
          <a:p>
            <a:pPr lvl="1"/>
            <a:r>
              <a:rPr lang="en-US" i="1" dirty="0" err="1">
                <a:hlinkClick r:id="rId3"/>
              </a:rPr>
              <a:t>plotly.js</a:t>
            </a:r>
            <a:r>
              <a:rPr lang="en-US" i="1" dirty="0"/>
              <a:t> </a:t>
            </a:r>
            <a:r>
              <a:rPr lang="en-US" dirty="0"/>
              <a:t>(similar to </a:t>
            </a:r>
            <a:r>
              <a:rPr lang="en-US" i="1" dirty="0" err="1"/>
              <a:t>pyplot</a:t>
            </a:r>
            <a:r>
              <a:rPr lang="en-US" dirty="0"/>
              <a:t> in Python) and others (</a:t>
            </a:r>
            <a:r>
              <a:rPr lang="en-US" i="1" dirty="0" err="1">
                <a:hlinkClick r:id="rId4"/>
              </a:rPr>
              <a:t>cola.js</a:t>
            </a:r>
            <a:r>
              <a:rPr lang="en-US" dirty="0"/>
              <a:t>, </a:t>
            </a:r>
            <a:r>
              <a:rPr lang="en-US" i="1" dirty="0">
                <a:hlinkClick r:id="rId5"/>
              </a:rPr>
              <a:t>c3.js</a:t>
            </a:r>
            <a:r>
              <a:rPr lang="en-US" dirty="0"/>
              <a:t>)</a:t>
            </a:r>
          </a:p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Custom codes for ML algorithms (See reference 1)</a:t>
            </a:r>
          </a:p>
          <a:p>
            <a:pPr lvl="1"/>
            <a:r>
              <a:rPr lang="en-US" dirty="0" err="1">
                <a:hlinkClick r:id="rId6"/>
              </a:rPr>
              <a:t>TensorFlow.js</a:t>
            </a:r>
            <a:r>
              <a:rPr lang="en-US" dirty="0"/>
              <a:t> (similar to </a:t>
            </a:r>
            <a:r>
              <a:rPr lang="en-US" i="1" dirty="0" err="1"/>
              <a:t>keras</a:t>
            </a:r>
            <a:r>
              <a:rPr lang="en-US" dirty="0"/>
              <a:t> in Python) (See reference 2)</a:t>
            </a:r>
          </a:p>
          <a:p>
            <a:pPr lvl="1"/>
            <a:r>
              <a:rPr lang="en-US" dirty="0"/>
              <a:t>Some other packages (</a:t>
            </a:r>
            <a:r>
              <a:rPr lang="en-US" i="1" dirty="0">
                <a:hlinkClick r:id="rId7"/>
              </a:rPr>
              <a:t>tsne.js</a:t>
            </a:r>
            <a:r>
              <a:rPr lang="en-US" dirty="0"/>
              <a:t>, </a:t>
            </a:r>
            <a:r>
              <a:rPr lang="en-US" i="1" dirty="0" err="1">
                <a:hlinkClick r:id="rId8"/>
              </a:rPr>
              <a:t>scagnostics.js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765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BE8-D47B-EA43-981A-A774ACCC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Plotly.js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304B-9ADA-AA4A-A148-049C2BF7C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 library built on top of d3.js</a:t>
            </a:r>
          </a:p>
          <a:p>
            <a:r>
              <a:rPr lang="en-US" dirty="0"/>
              <a:t>Pros:</a:t>
            </a:r>
          </a:p>
          <a:p>
            <a:pPr lvl="1"/>
            <a:r>
              <a:rPr lang="en-US" dirty="0"/>
              <a:t>Quick to visualize data with rich features and interactions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Slow in many cases</a:t>
            </a:r>
          </a:p>
          <a:p>
            <a:pPr lvl="1"/>
            <a:r>
              <a:rPr lang="en-US" dirty="0"/>
              <a:t>Not flexible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9BA2E-29BF-2D4F-9D57-6E93C306F1F8}"/>
              </a:ext>
            </a:extLst>
          </p:cNvPr>
          <p:cNvSpPr txBox="1"/>
          <p:nvPr/>
        </p:nvSpPr>
        <p:spPr>
          <a:xfrm>
            <a:off x="2653553" y="913510"/>
            <a:ext cx="26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https://plot.ly/javascript/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363E-D656-B344-ACAB-EB90EE7E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DED9B-60A3-9743-B6C8-3A64051E7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 is computation intensive</a:t>
            </a:r>
          </a:p>
          <a:p>
            <a:r>
              <a:rPr lang="en-US" dirty="0"/>
              <a:t>Web Worker help to</a:t>
            </a:r>
          </a:p>
          <a:p>
            <a:pPr lvl="1"/>
            <a:r>
              <a:rPr lang="en-US" dirty="0"/>
              <a:t>Support parallelism</a:t>
            </a:r>
          </a:p>
          <a:p>
            <a:pPr lvl="1"/>
            <a:r>
              <a:rPr lang="en-US" dirty="0"/>
              <a:t>Non-blocking GUI (and interaction)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400A3-9219-8C4C-96C0-DF7EBFF7A46B}"/>
              </a:ext>
            </a:extLst>
          </p:cNvPr>
          <p:cNvSpPr txBox="1"/>
          <p:nvPr/>
        </p:nvSpPr>
        <p:spPr>
          <a:xfrm>
            <a:off x="3702424" y="914400"/>
            <a:ext cx="684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https://developer.mozilla.org/en-US/docs/Web/API/Web_Workers_API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7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AB70-147B-524B-8D4B-400ECF44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t-Distributed Stochastic Neighbor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135F-5762-C94A-948C-F32659D27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tsne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Linear methods for dimensional reduction vs. Non-linear methods dimensional reduction</a:t>
            </a:r>
          </a:p>
          <a:p>
            <a:pPr lvl="1"/>
            <a:r>
              <a:rPr lang="en-US" dirty="0"/>
              <a:t>Inter-cluster and Intra-cluster distances</a:t>
            </a:r>
          </a:p>
          <a:p>
            <a:r>
              <a:rPr lang="en-US" dirty="0" err="1"/>
              <a:t>tsne.js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https://github.com/karpathy/tsnejs</a:t>
            </a:r>
            <a:r>
              <a:rPr lang="en-US" dirty="0"/>
              <a:t> </a:t>
            </a:r>
          </a:p>
          <a:p>
            <a:r>
              <a:rPr lang="en-US" dirty="0"/>
              <a:t>Playground</a:t>
            </a:r>
          </a:p>
          <a:p>
            <a:pPr lvl="1"/>
            <a:r>
              <a:rPr lang="en-US" dirty="0">
                <a:hlinkClick r:id="rId3"/>
              </a:rPr>
              <a:t>https://distill.pub/2016/misread-tsne/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1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7BF9-B3A5-AF4C-8459-6ED37EF7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 main ideas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EEEA9-165E-B443-8AFA-56B07BA9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14" y="1453544"/>
            <a:ext cx="3721100" cy="939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8F379F-DD4E-1245-AA47-BBF0AF8BE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56052"/>
              </p:ext>
            </p:extLst>
          </p:nvPr>
        </p:nvGraphicFramePr>
        <p:xfrm>
          <a:off x="1766992" y="2467580"/>
          <a:ext cx="8658015" cy="86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21214839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053912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91695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0290966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068073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37148596"/>
                    </a:ext>
                  </a:extLst>
                </a:gridCol>
              </a:tblGrid>
              <a:tr h="28694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59901"/>
                  </a:ext>
                </a:extLst>
              </a:tr>
              <a:tr h="286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High dimensional space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949150"/>
                  </a:ext>
                </a:extLst>
              </a:tr>
              <a:tr h="286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Low dimensional space (Q)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464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1C5976-E309-8C4F-9E7C-FD836D956249}"/>
              </a:ext>
            </a:extLst>
          </p:cNvPr>
          <p:cNvSpPr txBox="1"/>
          <p:nvPr/>
        </p:nvSpPr>
        <p:spPr>
          <a:xfrm>
            <a:off x="962658" y="1433296"/>
            <a:ext cx="270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Kullback</a:t>
            </a:r>
            <a:r>
              <a:rPr lang="en-US" dirty="0"/>
              <a:t> </a:t>
            </a:r>
            <a:r>
              <a:rPr lang="en-US" dirty="0" err="1"/>
              <a:t>Leiber</a:t>
            </a:r>
            <a:r>
              <a:rPr lang="en-US" dirty="0"/>
              <a:t> Divergence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C912-C58E-3240-9FBF-BF6DCCF2C65D}"/>
              </a:ext>
            </a:extLst>
          </p:cNvPr>
          <p:cNvSpPr txBox="1"/>
          <p:nvPr/>
        </p:nvSpPr>
        <p:spPr>
          <a:xfrm>
            <a:off x="968463" y="3861268"/>
            <a:ext cx="25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Distances to probabilities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612E12D-786D-FB44-A878-1CDCAF8EF536}"/>
              </a:ext>
            </a:extLst>
          </p:cNvPr>
          <p:cNvSpPr/>
          <p:nvPr/>
        </p:nvSpPr>
        <p:spPr>
          <a:xfrm>
            <a:off x="1770528" y="4411960"/>
            <a:ext cx="3097295" cy="1255059"/>
          </a:xfrm>
          <a:custGeom>
            <a:avLst/>
            <a:gdLst>
              <a:gd name="connsiteX0" fmla="*/ 0 w 1963270"/>
              <a:gd name="connsiteY0" fmla="*/ 0 h 1255059"/>
              <a:gd name="connsiteX1" fmla="*/ 744070 w 1963270"/>
              <a:gd name="connsiteY1" fmla="*/ 215153 h 1255059"/>
              <a:gd name="connsiteX2" fmla="*/ 1264023 w 1963270"/>
              <a:gd name="connsiteY2" fmla="*/ 1004047 h 1255059"/>
              <a:gd name="connsiteX3" fmla="*/ 1963270 w 1963270"/>
              <a:gd name="connsiteY3" fmla="*/ 1255059 h 125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270" h="1255059">
                <a:moveTo>
                  <a:pt x="0" y="0"/>
                </a:moveTo>
                <a:cubicBezTo>
                  <a:pt x="266699" y="23906"/>
                  <a:pt x="533399" y="47812"/>
                  <a:pt x="744070" y="215153"/>
                </a:cubicBezTo>
                <a:cubicBezTo>
                  <a:pt x="954741" y="382494"/>
                  <a:pt x="1060823" y="830729"/>
                  <a:pt x="1264023" y="1004047"/>
                </a:cubicBezTo>
                <a:cubicBezTo>
                  <a:pt x="1467223" y="1177365"/>
                  <a:pt x="1715246" y="1216212"/>
                  <a:pt x="1963270" y="12550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8FFDB4-47FB-004C-BFCF-BC1DEAB32F56}"/>
              </a:ext>
            </a:extLst>
          </p:cNvPr>
          <p:cNvCxnSpPr>
            <a:cxnSpLocks/>
          </p:cNvCxnSpPr>
          <p:nvPr/>
        </p:nvCxnSpPr>
        <p:spPr>
          <a:xfrm>
            <a:off x="1779494" y="4401671"/>
            <a:ext cx="0" cy="14074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BF37F2-9E8A-014F-835C-8329BF92A788}"/>
              </a:ext>
            </a:extLst>
          </p:cNvPr>
          <p:cNvCxnSpPr>
            <a:cxnSpLocks/>
          </p:cNvCxnSpPr>
          <p:nvPr/>
        </p:nvCxnSpPr>
        <p:spPr>
          <a:xfrm>
            <a:off x="1779494" y="5809129"/>
            <a:ext cx="80488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5E338B0-273A-6B4F-9E8E-02F96026D2CC}"/>
              </a:ext>
            </a:extLst>
          </p:cNvPr>
          <p:cNvSpPr/>
          <p:nvPr/>
        </p:nvSpPr>
        <p:spPr>
          <a:xfrm>
            <a:off x="1703294" y="5741894"/>
            <a:ext cx="134471" cy="1344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44647C-4D4E-884B-A00A-E21714680A56}"/>
              </a:ext>
            </a:extLst>
          </p:cNvPr>
          <p:cNvCxnSpPr/>
          <p:nvPr/>
        </p:nvCxnSpPr>
        <p:spPr>
          <a:xfrm>
            <a:off x="2169459" y="5667019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F4EC17-690C-2049-972F-74FE508B927D}"/>
              </a:ext>
            </a:extLst>
          </p:cNvPr>
          <p:cNvCxnSpPr/>
          <p:nvPr/>
        </p:nvCxnSpPr>
        <p:spPr>
          <a:xfrm>
            <a:off x="2251110" y="5671502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F22A98-921A-9747-9706-395A032F3B7F}"/>
              </a:ext>
            </a:extLst>
          </p:cNvPr>
          <p:cNvCxnSpPr/>
          <p:nvPr/>
        </p:nvCxnSpPr>
        <p:spPr>
          <a:xfrm>
            <a:off x="2321672" y="5667019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E46726-9E5E-6D48-8D27-EF8EA8504EB0}"/>
              </a:ext>
            </a:extLst>
          </p:cNvPr>
          <p:cNvCxnSpPr/>
          <p:nvPr/>
        </p:nvCxnSpPr>
        <p:spPr>
          <a:xfrm>
            <a:off x="2626659" y="5667019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7361D7-6EF2-1246-A6D1-3CA8E7CDE6F5}"/>
              </a:ext>
            </a:extLst>
          </p:cNvPr>
          <p:cNvCxnSpPr/>
          <p:nvPr/>
        </p:nvCxnSpPr>
        <p:spPr>
          <a:xfrm>
            <a:off x="2752164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2C8A19-FD2A-7A44-BD3A-9A54128C586D}"/>
              </a:ext>
            </a:extLst>
          </p:cNvPr>
          <p:cNvCxnSpPr/>
          <p:nvPr/>
        </p:nvCxnSpPr>
        <p:spPr>
          <a:xfrm>
            <a:off x="2886635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769E50-1085-B249-92EC-5E1EE5A8C773}"/>
              </a:ext>
            </a:extLst>
          </p:cNvPr>
          <p:cNvCxnSpPr/>
          <p:nvPr/>
        </p:nvCxnSpPr>
        <p:spPr>
          <a:xfrm>
            <a:off x="4186517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36CA8C-F954-3C43-823B-E44952697AEA}"/>
              </a:ext>
            </a:extLst>
          </p:cNvPr>
          <p:cNvCxnSpPr/>
          <p:nvPr/>
        </p:nvCxnSpPr>
        <p:spPr>
          <a:xfrm>
            <a:off x="4258235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77F43D-B9B5-8449-A360-56E64C836887}"/>
              </a:ext>
            </a:extLst>
          </p:cNvPr>
          <p:cNvCxnSpPr/>
          <p:nvPr/>
        </p:nvCxnSpPr>
        <p:spPr>
          <a:xfrm>
            <a:off x="4356847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BB15E5-C475-5046-98C9-7CB7CF1224C8}"/>
              </a:ext>
            </a:extLst>
          </p:cNvPr>
          <p:cNvCxnSpPr/>
          <p:nvPr/>
        </p:nvCxnSpPr>
        <p:spPr>
          <a:xfrm>
            <a:off x="4473388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5BE891-43D8-134E-A8E1-CA2CAC7DA8F6}"/>
              </a:ext>
            </a:extLst>
          </p:cNvPr>
          <p:cNvCxnSpPr/>
          <p:nvPr/>
        </p:nvCxnSpPr>
        <p:spPr>
          <a:xfrm>
            <a:off x="7718611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F557A9-75FA-AF43-95E3-4F7B272F5985}"/>
              </a:ext>
            </a:extLst>
          </p:cNvPr>
          <p:cNvCxnSpPr/>
          <p:nvPr/>
        </p:nvCxnSpPr>
        <p:spPr>
          <a:xfrm>
            <a:off x="7790329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7A1B57-DB1C-6145-9170-E4D078B50C63}"/>
              </a:ext>
            </a:extLst>
          </p:cNvPr>
          <p:cNvCxnSpPr/>
          <p:nvPr/>
        </p:nvCxnSpPr>
        <p:spPr>
          <a:xfrm>
            <a:off x="7888941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5D1423-C1C3-1849-9B54-36E738002699}"/>
              </a:ext>
            </a:extLst>
          </p:cNvPr>
          <p:cNvCxnSpPr/>
          <p:nvPr/>
        </p:nvCxnSpPr>
        <p:spPr>
          <a:xfrm>
            <a:off x="8005482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C337B4-CBE5-E64D-BFEB-A0A00E2B9218}"/>
              </a:ext>
            </a:extLst>
          </p:cNvPr>
          <p:cNvCxnSpPr/>
          <p:nvPr/>
        </p:nvCxnSpPr>
        <p:spPr>
          <a:xfrm>
            <a:off x="8104093" y="5670839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63C832-D128-FE46-BD69-733D33004177}"/>
              </a:ext>
            </a:extLst>
          </p:cNvPr>
          <p:cNvCxnSpPr/>
          <p:nvPr/>
        </p:nvCxnSpPr>
        <p:spPr>
          <a:xfrm>
            <a:off x="8175811" y="5670839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0AC7A8-99F3-CC41-A72B-38BEC428ADC3}"/>
              </a:ext>
            </a:extLst>
          </p:cNvPr>
          <p:cNvCxnSpPr/>
          <p:nvPr/>
        </p:nvCxnSpPr>
        <p:spPr>
          <a:xfrm>
            <a:off x="8274423" y="5670839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E27CD83-B02A-5641-9237-132696230989}"/>
              </a:ext>
            </a:extLst>
          </p:cNvPr>
          <p:cNvCxnSpPr/>
          <p:nvPr/>
        </p:nvCxnSpPr>
        <p:spPr>
          <a:xfrm>
            <a:off x="8390964" y="5670839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DE0766-0D6B-5445-B2EF-A22CB8881836}"/>
              </a:ext>
            </a:extLst>
          </p:cNvPr>
          <p:cNvCxnSpPr/>
          <p:nvPr/>
        </p:nvCxnSpPr>
        <p:spPr>
          <a:xfrm>
            <a:off x="8516470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ECAD5F-45EF-0046-B12D-6074C82C80D9}"/>
              </a:ext>
            </a:extLst>
          </p:cNvPr>
          <p:cNvCxnSpPr/>
          <p:nvPr/>
        </p:nvCxnSpPr>
        <p:spPr>
          <a:xfrm>
            <a:off x="8588188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A91875-7899-4646-8886-51546A61A611}"/>
              </a:ext>
            </a:extLst>
          </p:cNvPr>
          <p:cNvCxnSpPr/>
          <p:nvPr/>
        </p:nvCxnSpPr>
        <p:spPr>
          <a:xfrm>
            <a:off x="8686800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874F43-B857-474F-9C72-7199B7746BF6}"/>
              </a:ext>
            </a:extLst>
          </p:cNvPr>
          <p:cNvCxnSpPr/>
          <p:nvPr/>
        </p:nvCxnSpPr>
        <p:spPr>
          <a:xfrm>
            <a:off x="8803341" y="5666356"/>
            <a:ext cx="0" cy="28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2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1C51-4CC6-364D-BAAD-6EEA9017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Scagnostics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24E18-CF87-C74C-A35E-848C7099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159" y="1231900"/>
            <a:ext cx="53848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8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453</Words>
  <Application>Microsoft Macintosh PowerPoint</Application>
  <PresentationFormat>Widescreen</PresentationFormat>
  <Paragraphs>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Machine Learning with JavaScript</vt:lpstr>
      <vt:lpstr>Resources</vt:lpstr>
      <vt:lpstr>Why ML with JS?</vt:lpstr>
      <vt:lpstr>Components of a ML System</vt:lpstr>
      <vt:lpstr>Plotly.js</vt:lpstr>
      <vt:lpstr>Web Worker</vt:lpstr>
      <vt:lpstr>t-Distributed Stochastic Neighbor Embedding</vt:lpstr>
      <vt:lpstr>t-SNE main ideas</vt:lpstr>
      <vt:lpstr>Scagnostics</vt:lpstr>
      <vt:lpstr>ScagnosticsJS</vt:lpstr>
      <vt:lpstr>Natural Language Processing</vt:lpstr>
      <vt:lpstr>TensorFlow.js</vt:lpstr>
      <vt:lpstr>Example</vt:lpstr>
      <vt:lpstr>Installation</vt:lpstr>
      <vt:lpstr>Data</vt:lpstr>
      <vt:lpstr>Visualization</vt:lpstr>
      <vt:lpstr>Converting data into tensors</vt:lpstr>
      <vt:lpstr>Defining a simple model</vt:lpstr>
      <vt:lpstr>Fitting the model</vt:lpstr>
      <vt:lpstr>Results for different epochs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TensorFlow.js</dc:title>
  <dc:creator>Pham, Vung</dc:creator>
  <cp:lastModifiedBy>Pham, Vung</cp:lastModifiedBy>
  <cp:revision>186</cp:revision>
  <dcterms:created xsi:type="dcterms:W3CDTF">2019-03-21T17:35:33Z</dcterms:created>
  <dcterms:modified xsi:type="dcterms:W3CDTF">2019-03-21T20:06:51Z</dcterms:modified>
</cp:coreProperties>
</file>